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80" r:id="rId2"/>
    <p:sldId id="259" r:id="rId3"/>
    <p:sldId id="27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8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8436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F91A6-10EC-4D2D-BED7-68E1FE52998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F4D0F-6E6B-4C5F-917D-59BA99187F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381000"/>
            <a:ext cx="2151063" cy="5710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302375" cy="5710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862DB-8C41-4B82-BC24-B1955E5B24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468313"/>
            <a:ext cx="7767637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0C173-A12B-4D73-930C-D9CBDBFACC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05B26-34CD-4F97-8D5A-DA5B08A809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C55E2-F2C3-45E2-8F98-1D502B4EB3B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6825" cy="4110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8413" cy="4110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5C29-E761-494C-B282-D8F877C248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689A4-B4E8-4EFF-8EB7-97C42D3474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535C-D2EE-409B-B3E3-3E0FA0A141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44DCA-613E-4320-8354-F944680D78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BC2BC-67E2-4A36-B916-5E33D8E84E9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D5F7E-4596-4B64-9C11-C0FE3071033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8410575" y="1588"/>
            <a:ext cx="17541875" cy="13689012"/>
            <a:chOff x="-5298" y="1"/>
            <a:chExt cx="11050" cy="8623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-5298" y="1"/>
              <a:ext cx="10596" cy="8624"/>
            </a:xfrm>
            <a:custGeom>
              <a:avLst/>
              <a:gdLst>
                <a:gd name="G0" fmla="sin 10800 17694720"/>
                <a:gd name="G1" fmla="+- G0 10800 0"/>
                <a:gd name="G2" fmla="cos 10800 17694720"/>
                <a:gd name="G3" fmla="+- G2 10800 0"/>
                <a:gd name="G4" fmla="sin 10800 0"/>
                <a:gd name="G5" fmla="+- G4 10800 0"/>
                <a:gd name="G6" fmla="cos 10800 0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799 w 21600"/>
                <a:gd name="T13" fmla="*/ 0 h 21600"/>
                <a:gd name="T14" fmla="*/ 21599 w 21600"/>
                <a:gd name="T15" fmla="*/ 107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605838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02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02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C782E5-E523-46BE-B400-C1F11D9D2CF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205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7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tworthy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79512" y="1700808"/>
            <a:ext cx="8610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dirty="0" smtClean="0"/>
              <a:t>Lesson Three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996952"/>
            <a:ext cx="8610600" cy="1168400"/>
          </a:xfrm>
        </p:spPr>
        <p:txBody>
          <a:bodyPr lIns="92160" tIns="46080" rIns="92160" bIns="46080" anchor="ctr"/>
          <a:lstStyle/>
          <a:p>
            <a:pPr marL="0" indent="0" algn="ctr" eaLnBrk="1" hangingPunct="1">
              <a:buClrTx/>
              <a:buSzPct val="80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Writing a Rhythmic Composition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6038"/>
            <a:ext cx="8610600" cy="143351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Downloading Noteworthy Composer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628800"/>
            <a:ext cx="7772400" cy="4117975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Go to </a:t>
            </a:r>
            <a:r>
              <a:rPr lang="en-CA" dirty="0" smtClean="0">
                <a:solidFill>
                  <a:srgbClr val="FF0000"/>
                </a:solidFill>
              </a:rPr>
              <a:t>www.ntworthy.com</a:t>
            </a:r>
            <a:endParaRPr lang="en-CA" dirty="0" smtClean="0">
              <a:solidFill>
                <a:srgbClr val="FF0000"/>
              </a:solidFill>
              <a:hlinkClick r:id="rId3"/>
            </a:endParaRP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Download the evaluation copy of </a:t>
            </a:r>
            <a:r>
              <a:rPr lang="en-CA" u="sng" dirty="0" smtClean="0">
                <a:solidFill>
                  <a:srgbClr val="0000FF"/>
                </a:solidFill>
              </a:rPr>
              <a:t>Noteworthy Composer</a:t>
            </a:r>
            <a:r>
              <a:rPr lang="en-CA" dirty="0" smtClean="0">
                <a:solidFill>
                  <a:srgbClr val="0000FF"/>
                </a:solidFill>
              </a:rPr>
              <a:t> by saving the </a:t>
            </a:r>
            <a:r>
              <a:rPr lang="en-CA" dirty="0" smtClean="0">
                <a:solidFill>
                  <a:srgbClr val="FF0000"/>
                </a:solidFill>
              </a:rPr>
              <a:t>“</a:t>
            </a:r>
            <a:r>
              <a:rPr lang="en-CA" b="1" dirty="0" smtClean="0">
                <a:solidFill>
                  <a:srgbClr val="FF0000"/>
                </a:solidFill>
              </a:rPr>
              <a:t>exe</a:t>
            </a:r>
            <a:r>
              <a:rPr lang="en-CA" dirty="0" smtClean="0">
                <a:solidFill>
                  <a:srgbClr val="FF0000"/>
                </a:solidFill>
              </a:rPr>
              <a:t>”</a:t>
            </a:r>
            <a:r>
              <a:rPr lang="en-CA" dirty="0" smtClean="0">
                <a:solidFill>
                  <a:srgbClr val="0000FF"/>
                </a:solidFill>
              </a:rPr>
              <a:t> file to your desktop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Install the program by clicking on the </a:t>
            </a:r>
            <a:r>
              <a:rPr lang="en-CA" b="1" dirty="0" smtClean="0">
                <a:solidFill>
                  <a:srgbClr val="FF0000"/>
                </a:solidFill>
              </a:rPr>
              <a:t>“exe”</a:t>
            </a:r>
            <a:r>
              <a:rPr lang="en-CA" dirty="0" smtClean="0">
                <a:solidFill>
                  <a:srgbClr val="0000FF"/>
                </a:solidFill>
              </a:rPr>
              <a:t> file and following the directions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Down load the Handbook as well which provides clear directions for using the program.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76517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Using Noteworthy Composer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06438" y="1346200"/>
            <a:ext cx="7772400" cy="4117975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Open the program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A box will appear, click “close”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Select File/New, then Blank score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Now give your piece a title, type your name where it says “author”, click OK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Staff appears, click staff/properties/visual/ </a:t>
            </a:r>
          </a:p>
          <a:p>
            <a:pPr marL="338138" indent="-338138" eaLnBrk="1" hangingPunct="1">
              <a:buClrTx/>
              <a:buSzPct val="8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- change staff lines from 5 to 1, click “ok”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76517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Inserting the composition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7388" y="1260475"/>
            <a:ext cx="7772400" cy="5373688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Select the appropriate time signature from the tool bar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Put the cursor on the line, select the correct note (quaver or crotchet) from the tool bar and hit enter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To make a rest select the correct note and hit the space bar to make it a rest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To insert a bar line hit “tab”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To add the beams to the quavers go tools/automatic beam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76517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Save and Upload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1628800"/>
            <a:ext cx="7772400" cy="4398963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FF"/>
                </a:solidFill>
              </a:rPr>
              <a:t>Save your Noteworthy file by clicking file/save as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FF"/>
                </a:solidFill>
              </a:rPr>
              <a:t>Title the file “Composition Lesson 1, time signature used and  your full name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FF"/>
                </a:solidFill>
              </a:rPr>
              <a:t>For example</a:t>
            </a:r>
          </a:p>
          <a:p>
            <a:pPr marL="338138" indent="-338138" eaLnBrk="1" hangingPunct="1">
              <a:buClrTx/>
              <a:buSzPct val="8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FF"/>
                </a:solidFill>
              </a:rPr>
              <a:t> “Composition 1 3/4 Ruth Morrison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FF"/>
                </a:solidFill>
              </a:rPr>
              <a:t>Upload the file to the correct assignment drop box.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FF"/>
                </a:solidFill>
              </a:rPr>
              <a:t>Include a video of your class clapping one of the compositions or performing it with found sounds.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76517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Please Note!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7975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Files titled incorrectly will not be marked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Files sent by email will not be </a:t>
            </a:r>
            <a:r>
              <a:rPr lang="en-CA" dirty="0" smtClean="0">
                <a:solidFill>
                  <a:srgbClr val="0000FF"/>
                </a:solidFill>
              </a:rPr>
              <a:t>marked</a:t>
            </a:r>
            <a:endParaRPr lang="en-CA" dirty="0" smtClean="0">
              <a:solidFill>
                <a:srgbClr val="0000FF"/>
              </a:solidFill>
            </a:endParaRP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Only files that appear in the correct assignment drop box will be marked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FF"/>
                </a:solidFill>
              </a:rPr>
              <a:t>Late assignments will receive a grade of “0”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Reading Assignment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You are now prepared to read the following files from the “Elements of Music” folder: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tx1"/>
                </a:solidFill>
              </a:rPr>
              <a:t>Beat, tempo, meter and rhythm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tx1"/>
                </a:solidFill>
              </a:rPr>
              <a:t>Simple rhythmic activities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tx1"/>
                </a:solidFill>
              </a:rPr>
              <a:t>Try a few of these with your students, your children, or some  friends.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27038"/>
            <a:ext cx="8610600" cy="1012825"/>
          </a:xfrm>
        </p:spPr>
        <p:txBody>
          <a:bodyPr/>
          <a:lstStyle/>
          <a:p>
            <a:pPr algn="l"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z="3600" dirty="0" smtClean="0"/>
              <a:t>Reviewing: Crotchets, Quavers, and Semi-quavers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561975" y="1340769"/>
            <a:ext cx="8077200" cy="4280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n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lesson two you 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learned that when you hear one sound on a beat it is called a crotchet and it lasts for </a:t>
            </a:r>
            <a:r>
              <a:rPr lang="en-US" sz="2200" b="1" u="sng" dirty="0">
                <a:solidFill>
                  <a:srgbClr val="FF0033"/>
                </a:solidFill>
                <a:latin typeface="Arial" charset="0"/>
              </a:rPr>
              <a:t>one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 beat.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charset="0"/>
              </a:rPr>
              <a:t>When you hear two equal sounds on a beat they are called  </a:t>
            </a:r>
            <a:r>
              <a:rPr lang="en-US" sz="2200" b="1" u="sng" dirty="0">
                <a:solidFill>
                  <a:srgbClr val="FF0000"/>
                </a:solidFill>
                <a:latin typeface="Arial" charset="0"/>
              </a:rPr>
              <a:t>quavers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.  There are two quavers on one beat.  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charset="0"/>
              </a:rPr>
              <a:t>When you hear four equal sounds on a beat they are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        called </a:t>
            </a:r>
            <a:r>
              <a:rPr lang="en-US" sz="2200" b="1" u="sng" dirty="0">
                <a:solidFill>
                  <a:srgbClr val="FF0000"/>
                </a:solidFill>
                <a:latin typeface="Arial" charset="0"/>
              </a:rPr>
              <a:t>semi quavers</a:t>
            </a:r>
            <a:r>
              <a:rPr lang="en-US" sz="2200" dirty="0">
                <a:solidFill>
                  <a:srgbClr val="FF0000"/>
                </a:solidFill>
                <a:latin typeface="Arial" charset="0"/>
              </a:rPr>
              <a:t>. There are four semiquavers </a:t>
            </a:r>
            <a:r>
              <a:rPr lang="en-US" sz="2200" dirty="0" smtClean="0">
                <a:solidFill>
                  <a:srgbClr val="FF0000"/>
                </a:solidFill>
                <a:latin typeface="Arial" charset="0"/>
              </a:rPr>
              <a:t>           on </a:t>
            </a:r>
            <a:r>
              <a:rPr lang="en-US" sz="2200" dirty="0">
                <a:solidFill>
                  <a:srgbClr val="FF0000"/>
                </a:solidFill>
                <a:latin typeface="Arial" charset="0"/>
              </a:rPr>
              <a:t>one beat.</a:t>
            </a:r>
          </a:p>
          <a:p>
            <a:pPr>
              <a:spcBef>
                <a:spcPts val="1500"/>
              </a:spcBef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charset="0"/>
              </a:rPr>
              <a:t>When you are clapping a rhythm try saying the following syllables for each of the following notes:</a:t>
            </a:r>
          </a:p>
          <a:p>
            <a:pPr>
              <a:spcBef>
                <a:spcPts val="1500"/>
              </a:spcBef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200" dirty="0">
                <a:solidFill>
                  <a:srgbClr val="FF0033"/>
                </a:solidFill>
                <a:latin typeface="Arial" charset="0"/>
              </a:rPr>
              <a:t>crotchets – </a:t>
            </a:r>
            <a:r>
              <a:rPr lang="en-US" sz="2200" dirty="0" err="1">
                <a:solidFill>
                  <a:srgbClr val="FF0033"/>
                </a:solidFill>
                <a:latin typeface="Arial" charset="0"/>
              </a:rPr>
              <a:t>tah</a:t>
            </a:r>
            <a:r>
              <a:rPr lang="en-US" sz="2200" dirty="0">
                <a:solidFill>
                  <a:srgbClr val="FF0033"/>
                </a:solidFill>
                <a:latin typeface="Arial" charset="0"/>
              </a:rPr>
              <a:t>  quavers – </a:t>
            </a:r>
            <a:r>
              <a:rPr lang="en-US" sz="2200" dirty="0" err="1">
                <a:solidFill>
                  <a:srgbClr val="FF0033"/>
                </a:solidFill>
                <a:latin typeface="Arial" charset="0"/>
              </a:rPr>
              <a:t>ti-ti</a:t>
            </a:r>
            <a:r>
              <a:rPr lang="en-US" sz="2200" dirty="0">
                <a:solidFill>
                  <a:srgbClr val="FF0033"/>
                </a:solidFill>
                <a:latin typeface="Arial" charset="0"/>
              </a:rPr>
              <a:t> semiquavers – </a:t>
            </a:r>
            <a:r>
              <a:rPr lang="en-US" sz="2200" dirty="0" err="1">
                <a:solidFill>
                  <a:srgbClr val="FF0033"/>
                </a:solidFill>
                <a:latin typeface="Arial" charset="0"/>
              </a:rPr>
              <a:t>tikka</a:t>
            </a:r>
            <a:r>
              <a:rPr lang="en-US" sz="2200" dirty="0">
                <a:solidFill>
                  <a:srgbClr val="FF0033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0033"/>
                </a:solidFill>
                <a:latin typeface="Arial" charset="0"/>
              </a:rPr>
              <a:t>tikka</a:t>
            </a:r>
            <a:endParaRPr lang="en-US" sz="2200" dirty="0">
              <a:solidFill>
                <a:srgbClr val="FF0033"/>
              </a:solidFill>
              <a:latin typeface="Arial" charset="0"/>
            </a:endParaRPr>
          </a:p>
        </p:txBody>
      </p:sp>
      <p:pic>
        <p:nvPicPr>
          <p:cNvPr id="4" name="Picture 3" descr="notes 1.jpg"/>
          <p:cNvPicPr>
            <a:picLocks noChangeAspect="1"/>
          </p:cNvPicPr>
          <p:nvPr/>
        </p:nvPicPr>
        <p:blipFill>
          <a:blip r:embed="rId3" cstate="print"/>
          <a:srcRect t="8243" r="95674" b="59942"/>
          <a:stretch>
            <a:fillRect/>
          </a:stretch>
        </p:blipFill>
        <p:spPr>
          <a:xfrm>
            <a:off x="8532440" y="1124744"/>
            <a:ext cx="296652" cy="864096"/>
          </a:xfrm>
          <a:prstGeom prst="rect">
            <a:avLst/>
          </a:prstGeom>
        </p:spPr>
      </p:pic>
      <p:pic>
        <p:nvPicPr>
          <p:cNvPr id="5" name="Picture 4" descr="notes 1.jpg"/>
          <p:cNvPicPr>
            <a:picLocks noChangeAspect="1"/>
          </p:cNvPicPr>
          <p:nvPr/>
        </p:nvPicPr>
        <p:blipFill>
          <a:blip r:embed="rId3" cstate="print"/>
          <a:srcRect l="26375" t="8243" r="63387" b="57954"/>
          <a:stretch>
            <a:fillRect/>
          </a:stretch>
        </p:blipFill>
        <p:spPr>
          <a:xfrm>
            <a:off x="8316416" y="2276872"/>
            <a:ext cx="607324" cy="794193"/>
          </a:xfrm>
          <a:prstGeom prst="rect">
            <a:avLst/>
          </a:prstGeom>
        </p:spPr>
      </p:pic>
      <p:pic>
        <p:nvPicPr>
          <p:cNvPr id="6" name="Picture 5" descr="notes 1.jpg"/>
          <p:cNvPicPr>
            <a:picLocks noChangeAspect="1"/>
          </p:cNvPicPr>
          <p:nvPr/>
        </p:nvPicPr>
        <p:blipFill>
          <a:blip r:embed="rId3" cstate="print"/>
          <a:srcRect l="-1050" t="8243" r="95674" b="59942"/>
          <a:stretch>
            <a:fillRect/>
          </a:stretch>
        </p:blipFill>
        <p:spPr>
          <a:xfrm>
            <a:off x="971600" y="5589240"/>
            <a:ext cx="368660" cy="864096"/>
          </a:xfrm>
          <a:prstGeom prst="rect">
            <a:avLst/>
          </a:prstGeom>
        </p:spPr>
      </p:pic>
      <p:pic>
        <p:nvPicPr>
          <p:cNvPr id="7" name="Picture 6" descr="notes 1.jpg"/>
          <p:cNvPicPr>
            <a:picLocks noChangeAspect="1"/>
          </p:cNvPicPr>
          <p:nvPr/>
        </p:nvPicPr>
        <p:blipFill>
          <a:blip r:embed="rId3" cstate="print"/>
          <a:srcRect l="26375" t="8243" r="63387" b="57954"/>
          <a:stretch>
            <a:fillRect/>
          </a:stretch>
        </p:blipFill>
        <p:spPr>
          <a:xfrm>
            <a:off x="2843808" y="5589240"/>
            <a:ext cx="607324" cy="794193"/>
          </a:xfrm>
          <a:prstGeom prst="rect">
            <a:avLst/>
          </a:prstGeom>
        </p:spPr>
      </p:pic>
      <p:pic>
        <p:nvPicPr>
          <p:cNvPr id="8" name="Picture 7" descr="notes 1.jpg"/>
          <p:cNvPicPr>
            <a:picLocks noChangeAspect="1"/>
          </p:cNvPicPr>
          <p:nvPr/>
        </p:nvPicPr>
        <p:blipFill>
          <a:blip r:embed="rId3" cstate="print"/>
          <a:srcRect l="36613" t="8243" r="44487" b="59942"/>
          <a:stretch>
            <a:fillRect/>
          </a:stretch>
        </p:blipFill>
        <p:spPr>
          <a:xfrm>
            <a:off x="7740352" y="3212976"/>
            <a:ext cx="1224136" cy="816091"/>
          </a:xfrm>
          <a:prstGeom prst="rect">
            <a:avLst/>
          </a:prstGeom>
        </p:spPr>
      </p:pic>
      <p:pic>
        <p:nvPicPr>
          <p:cNvPr id="9" name="Picture 8" descr="notes 1.jpg"/>
          <p:cNvPicPr>
            <a:picLocks noChangeAspect="1"/>
          </p:cNvPicPr>
          <p:nvPr/>
        </p:nvPicPr>
        <p:blipFill>
          <a:blip r:embed="rId3" cstate="print"/>
          <a:srcRect l="36613" t="8243" r="44487" b="59942"/>
          <a:stretch>
            <a:fillRect/>
          </a:stretch>
        </p:blipFill>
        <p:spPr>
          <a:xfrm>
            <a:off x="4788024" y="5589240"/>
            <a:ext cx="1224136" cy="81609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600" dirty="0" smtClean="0"/>
              <a:t>Writing quavers and semi-quavers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268760"/>
            <a:ext cx="65527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1"/>
                </a:solidFill>
                <a:latin typeface="+mj-lt"/>
              </a:rPr>
              <a:t>Quavers can be written in two ways:</a:t>
            </a:r>
          </a:p>
          <a:p>
            <a:pPr marL="457200" indent="-457200">
              <a:buAutoNum type="arabicPeriod"/>
            </a:pPr>
            <a:r>
              <a:rPr lang="en-CA" dirty="0" smtClean="0">
                <a:solidFill>
                  <a:schemeClr val="tx1"/>
                </a:solidFill>
                <a:latin typeface="+mj-lt"/>
              </a:rPr>
              <a:t>As separate notes</a:t>
            </a:r>
          </a:p>
          <a:p>
            <a:pPr marL="457200" indent="-457200"/>
            <a:r>
              <a:rPr lang="en-CA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marL="457200" indent="-457200"/>
            <a:endParaRPr lang="en-CA" dirty="0" smtClean="0">
              <a:solidFill>
                <a:schemeClr val="tx1"/>
              </a:solidFill>
              <a:latin typeface="+mj-lt"/>
            </a:endParaRPr>
          </a:p>
          <a:p>
            <a:pPr marL="457200" indent="-457200"/>
            <a:r>
              <a:rPr lang="en-CA" dirty="0" smtClean="0">
                <a:solidFill>
                  <a:schemeClr val="tx1"/>
                </a:solidFill>
                <a:latin typeface="+mj-lt"/>
              </a:rPr>
              <a:t>2. Beamed together</a:t>
            </a:r>
          </a:p>
          <a:p>
            <a:pPr marL="457200" indent="-457200"/>
            <a:endParaRPr lang="en-CA" dirty="0">
              <a:solidFill>
                <a:schemeClr val="tx1"/>
              </a:solidFill>
              <a:latin typeface="+mj-lt"/>
            </a:endParaRPr>
          </a:p>
          <a:p>
            <a:pPr marL="457200" indent="-457200"/>
            <a:endParaRPr lang="en-CA" dirty="0" smtClean="0">
              <a:solidFill>
                <a:schemeClr val="tx1"/>
              </a:solidFill>
              <a:latin typeface="+mj-lt"/>
            </a:endParaRPr>
          </a:p>
          <a:p>
            <a:pPr marL="457200" indent="-457200"/>
            <a:r>
              <a:rPr lang="en-CA" dirty="0" smtClean="0">
                <a:solidFill>
                  <a:schemeClr val="tx1"/>
                </a:solidFill>
                <a:latin typeface="+mj-lt"/>
              </a:rPr>
              <a:t>Semiquavers can also be written in two ways</a:t>
            </a:r>
          </a:p>
          <a:p>
            <a:pPr marL="457200" indent="-457200">
              <a:buAutoNum type="arabicPeriod"/>
            </a:pPr>
            <a:r>
              <a:rPr lang="en-CA" dirty="0" smtClean="0">
                <a:solidFill>
                  <a:schemeClr val="tx1"/>
                </a:solidFill>
                <a:latin typeface="+mj-lt"/>
              </a:rPr>
              <a:t>As separate notes</a:t>
            </a:r>
          </a:p>
          <a:p>
            <a:pPr marL="457200" indent="-457200">
              <a:buAutoNum type="arabicPeriod"/>
            </a:pPr>
            <a:endParaRPr lang="en-CA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AutoNum type="arabicPeriod"/>
            </a:pPr>
            <a:endParaRPr lang="en-CA" dirty="0" smtClean="0">
              <a:solidFill>
                <a:schemeClr val="tx1"/>
              </a:solidFill>
              <a:latin typeface="+mj-lt"/>
            </a:endParaRPr>
          </a:p>
          <a:p>
            <a:pPr marL="457200" indent="-457200">
              <a:buAutoNum type="arabicPeriod"/>
            </a:pPr>
            <a:endParaRPr lang="en-CA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AutoNum type="arabicPeriod"/>
            </a:pPr>
            <a:r>
              <a:rPr lang="en-CA" dirty="0" smtClean="0">
                <a:solidFill>
                  <a:schemeClr val="tx1"/>
                </a:solidFill>
                <a:latin typeface="+mj-lt"/>
              </a:rPr>
              <a:t>Beamed together</a:t>
            </a:r>
          </a:p>
          <a:p>
            <a:pPr marL="457200" indent="-457200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 descr="notes 1.jpg"/>
          <p:cNvPicPr>
            <a:picLocks noChangeAspect="1"/>
          </p:cNvPicPr>
          <p:nvPr/>
        </p:nvPicPr>
        <p:blipFill>
          <a:blip r:embed="rId2" cstate="print"/>
          <a:srcRect l="26375" t="8243" r="63387" b="57954"/>
          <a:stretch>
            <a:fillRect/>
          </a:stretch>
        </p:blipFill>
        <p:spPr>
          <a:xfrm>
            <a:off x="5364088" y="2636912"/>
            <a:ext cx="864096" cy="1129972"/>
          </a:xfrm>
          <a:prstGeom prst="rect">
            <a:avLst/>
          </a:prstGeom>
        </p:spPr>
      </p:pic>
      <p:pic>
        <p:nvPicPr>
          <p:cNvPr id="6" name="Picture 5" descr="notes.jpg"/>
          <p:cNvPicPr>
            <a:picLocks noChangeAspect="1"/>
          </p:cNvPicPr>
          <p:nvPr/>
        </p:nvPicPr>
        <p:blipFill>
          <a:blip r:embed="rId3" cstate="print"/>
          <a:srcRect l="18106" t="10310" r="67719" b="61340"/>
          <a:stretch>
            <a:fillRect/>
          </a:stretch>
        </p:blipFill>
        <p:spPr>
          <a:xfrm>
            <a:off x="6012160" y="1700808"/>
            <a:ext cx="633670" cy="792088"/>
          </a:xfrm>
          <a:prstGeom prst="rect">
            <a:avLst/>
          </a:prstGeom>
        </p:spPr>
      </p:pic>
      <p:pic>
        <p:nvPicPr>
          <p:cNvPr id="7" name="Picture 6" descr="notes.jpg"/>
          <p:cNvPicPr>
            <a:picLocks noChangeAspect="1"/>
          </p:cNvPicPr>
          <p:nvPr/>
        </p:nvPicPr>
        <p:blipFill>
          <a:blip r:embed="rId3" cstate="print"/>
          <a:srcRect l="18106" t="10310" r="67719" b="61340"/>
          <a:stretch>
            <a:fillRect/>
          </a:stretch>
        </p:blipFill>
        <p:spPr>
          <a:xfrm>
            <a:off x="5220072" y="1700808"/>
            <a:ext cx="633670" cy="792088"/>
          </a:xfrm>
          <a:prstGeom prst="rect">
            <a:avLst/>
          </a:prstGeom>
        </p:spPr>
      </p:pic>
      <p:pic>
        <p:nvPicPr>
          <p:cNvPr id="8" name="Picture 7" descr="notes 1.jpg"/>
          <p:cNvPicPr>
            <a:picLocks noChangeAspect="1"/>
          </p:cNvPicPr>
          <p:nvPr/>
        </p:nvPicPr>
        <p:blipFill>
          <a:blip r:embed="rId2" cstate="print"/>
          <a:srcRect l="36613" t="8243" r="44487" b="59942"/>
          <a:stretch>
            <a:fillRect/>
          </a:stretch>
        </p:blipFill>
        <p:spPr>
          <a:xfrm>
            <a:off x="5364088" y="5589240"/>
            <a:ext cx="1224136" cy="816091"/>
          </a:xfrm>
          <a:prstGeom prst="rect">
            <a:avLst/>
          </a:prstGeom>
        </p:spPr>
      </p:pic>
      <p:pic>
        <p:nvPicPr>
          <p:cNvPr id="9" name="Picture 8" descr="notes 1.jpg"/>
          <p:cNvPicPr>
            <a:picLocks noChangeAspect="1"/>
          </p:cNvPicPr>
          <p:nvPr/>
        </p:nvPicPr>
        <p:blipFill>
          <a:blip r:embed="rId2" cstate="print"/>
          <a:srcRect l="55512" t="6255" r="16926" b="59942"/>
          <a:stretch>
            <a:fillRect/>
          </a:stretch>
        </p:blipFill>
        <p:spPr>
          <a:xfrm>
            <a:off x="5220072" y="4293096"/>
            <a:ext cx="1872208" cy="90935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28600" y="609600"/>
            <a:ext cx="8686800" cy="76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z="4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RHYTHMIC EXERCISES</a:t>
            </a: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7924800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2000" dirty="0">
                <a:solidFill>
                  <a:srgbClr val="000000"/>
                </a:solidFill>
                <a:latin typeface="Arial" charset="0"/>
              </a:rPr>
              <a:t>Try clapping the following rhythms and saying the syllables at the same time.  The first few times you may want to use the </a:t>
            </a:r>
            <a:r>
              <a:rPr lang="en-CA" sz="2000" dirty="0" smtClean="0">
                <a:solidFill>
                  <a:srgbClr val="000000"/>
                </a:solidFill>
                <a:latin typeface="Arial" charset="0"/>
              </a:rPr>
              <a:t>video to help you. Now try these rhythms with your class.</a:t>
            </a:r>
            <a:endParaRPr lang="en-CA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" name="Picture 8" descr="lesson 1 rhythms 1.jpg"/>
          <p:cNvPicPr>
            <a:picLocks noChangeAspect="1"/>
          </p:cNvPicPr>
          <p:nvPr/>
        </p:nvPicPr>
        <p:blipFill>
          <a:blip r:embed="rId3" cstate="print"/>
          <a:srcRect b="13061"/>
          <a:stretch>
            <a:fillRect/>
          </a:stretch>
        </p:blipFill>
        <p:spPr>
          <a:xfrm>
            <a:off x="755576" y="2780928"/>
            <a:ext cx="7772400" cy="33123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2852936"/>
            <a:ext cx="5760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</a:t>
            </a:r>
          </a:p>
          <a:p>
            <a:endParaRPr lang="en-CA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C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 </a:t>
            </a:r>
          </a:p>
          <a:p>
            <a:endParaRPr lang="en-CA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CA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C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3.</a:t>
            </a:r>
          </a:p>
          <a:p>
            <a:endParaRPr lang="en-CA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C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4.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34963"/>
            <a:ext cx="8610600" cy="8556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Crotchet Rests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73200"/>
            <a:ext cx="7772400" cy="4117975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In music each note has a corresponding rest – a duration of time where there is silence.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The crotchet rest looks like this               and the quaver rest looks this      and a semi quaver rest looks like this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If you use one quaver note and a quaver rest together they look like this:</a:t>
            </a:r>
          </a:p>
        </p:txBody>
      </p:sp>
      <p:pic>
        <p:nvPicPr>
          <p:cNvPr id="4" name="Picture 3" descr="notes.jpg"/>
          <p:cNvPicPr>
            <a:picLocks noChangeAspect="1"/>
          </p:cNvPicPr>
          <p:nvPr/>
        </p:nvPicPr>
        <p:blipFill>
          <a:blip r:embed="rId3" cstate="print"/>
          <a:srcRect l="7087" t="15120" r="79920" b="58421"/>
          <a:stretch>
            <a:fillRect/>
          </a:stretch>
        </p:blipFill>
        <p:spPr>
          <a:xfrm>
            <a:off x="6660232" y="2492896"/>
            <a:ext cx="565777" cy="720080"/>
          </a:xfrm>
          <a:prstGeom prst="rect">
            <a:avLst/>
          </a:prstGeom>
        </p:spPr>
      </p:pic>
      <p:pic>
        <p:nvPicPr>
          <p:cNvPr id="6" name="Picture 5" descr="notes.jpg"/>
          <p:cNvPicPr>
            <a:picLocks noChangeAspect="1"/>
          </p:cNvPicPr>
          <p:nvPr/>
        </p:nvPicPr>
        <p:blipFill>
          <a:blip r:embed="rId3" cstate="print"/>
          <a:srcRect l="31100" t="21650" r="61812" b="61340"/>
          <a:stretch>
            <a:fillRect/>
          </a:stretch>
        </p:blipFill>
        <p:spPr>
          <a:xfrm>
            <a:off x="5292080" y="3068960"/>
            <a:ext cx="384043" cy="576064"/>
          </a:xfrm>
          <a:prstGeom prst="rect">
            <a:avLst/>
          </a:prstGeom>
        </p:spPr>
      </p:pic>
      <p:pic>
        <p:nvPicPr>
          <p:cNvPr id="7" name="Picture 6" descr="notes.jpg"/>
          <p:cNvPicPr>
            <a:picLocks noChangeAspect="1"/>
          </p:cNvPicPr>
          <p:nvPr/>
        </p:nvPicPr>
        <p:blipFill>
          <a:blip r:embed="rId3" cstate="print"/>
          <a:srcRect l="18107" t="10310" r="60631" b="61340"/>
          <a:stretch>
            <a:fillRect/>
          </a:stretch>
        </p:blipFill>
        <p:spPr>
          <a:xfrm>
            <a:off x="5724128" y="4725144"/>
            <a:ext cx="1296144" cy="1080120"/>
          </a:xfrm>
          <a:prstGeom prst="rect">
            <a:avLst/>
          </a:prstGeom>
        </p:spPr>
      </p:pic>
      <p:pic>
        <p:nvPicPr>
          <p:cNvPr id="8" name="Picture 7" descr="notes.jpg"/>
          <p:cNvPicPr>
            <a:picLocks noChangeAspect="1"/>
          </p:cNvPicPr>
          <p:nvPr/>
        </p:nvPicPr>
        <p:blipFill>
          <a:blip r:embed="rId3" cstate="print"/>
          <a:srcRect l="48819" t="21650" r="38188" b="55670"/>
          <a:stretch>
            <a:fillRect/>
          </a:stretch>
        </p:blipFill>
        <p:spPr>
          <a:xfrm>
            <a:off x="6084168" y="3573016"/>
            <a:ext cx="660073" cy="7200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6038"/>
            <a:ext cx="8610600" cy="143351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/>
            </a:r>
            <a:br>
              <a:rPr lang="en-CA" smtClean="0"/>
            </a:br>
            <a:r>
              <a:rPr lang="en-CA" smtClean="0"/>
              <a:t>Time signatures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3792538" cy="4117975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The time signature tells you how many beats are in each measure.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Common time signatures are:</a:t>
            </a:r>
          </a:p>
          <a:p>
            <a:pPr marL="338138" indent="-338138" eaLnBrk="1" hangingPunct="1">
              <a:buClrTx/>
              <a:buSzPct val="8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dirty="0" smtClean="0">
                <a:solidFill>
                  <a:srgbClr val="000000"/>
                </a:solidFill>
              </a:rPr>
              <a:t>2/4, 3/4, or 4/4  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68838" y="1981200"/>
            <a:ext cx="3792537" cy="4481513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  <a:defRPr/>
            </a:pPr>
            <a:r>
              <a:rPr lang="en-CA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	The top number always tells you the number of beats in each measure, while the number 4 on the bottom indicates that the crotchet receives one beat.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76517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Time signatures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2225"/>
            <a:ext cx="7954963" cy="5068888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3000" dirty="0" smtClean="0">
                <a:solidFill>
                  <a:srgbClr val="000000"/>
                </a:solidFill>
              </a:rPr>
              <a:t>Look back at slide 5 and decide which time signature fits the rhythmic counting exercises.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3000" dirty="0" smtClean="0">
                <a:solidFill>
                  <a:srgbClr val="000000"/>
                </a:solidFill>
              </a:rPr>
              <a:t>That's right!  It should have a time signature of 4/4.  Or you could say the exercises are in meter of 4.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3000" dirty="0" smtClean="0">
                <a:solidFill>
                  <a:srgbClr val="000000"/>
                </a:solidFill>
              </a:rPr>
              <a:t>The lines that divide the groupings of four beats are called </a:t>
            </a:r>
            <a:r>
              <a:rPr lang="en-CA" sz="3000" u="sng" dirty="0" smtClean="0">
                <a:solidFill>
                  <a:srgbClr val="000000"/>
                </a:solidFill>
              </a:rPr>
              <a:t>bar lines</a:t>
            </a:r>
            <a:r>
              <a:rPr lang="en-CA" sz="3000" dirty="0" smtClean="0">
                <a:solidFill>
                  <a:srgbClr val="000000"/>
                </a:solidFill>
              </a:rPr>
              <a:t>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3000" dirty="0" smtClean="0">
                <a:solidFill>
                  <a:srgbClr val="000000"/>
                </a:solidFill>
              </a:rPr>
              <a:t>The space between the bar lines is called a measure or a bar.   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3000" dirty="0" smtClean="0">
                <a:solidFill>
                  <a:srgbClr val="000000"/>
                </a:solidFill>
              </a:rPr>
              <a:t>Now it is your turn to compose!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2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3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3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2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2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32" dur="2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34963"/>
            <a:ext cx="8610600" cy="8556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Writing a Rhythmic Composition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20725" y="1260475"/>
            <a:ext cx="7772400" cy="5273675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00"/>
                </a:solidFill>
                <a:latin typeface="+mj-lt"/>
              </a:rPr>
              <a:t>You and your  class will be writing </a:t>
            </a:r>
            <a:r>
              <a:rPr lang="en-CA" sz="2800" b="1" u="sng" dirty="0" smtClean="0">
                <a:solidFill>
                  <a:srgbClr val="FF0000"/>
                </a:solidFill>
                <a:latin typeface="+mj-lt"/>
              </a:rPr>
              <a:t>two compositions</a:t>
            </a:r>
            <a:r>
              <a:rPr lang="en-CA" sz="28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+mj-lt"/>
              </a:rPr>
              <a:t>– at least one of them should be in 3/4.  The other may be 2/4 or 4/4. 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00"/>
                </a:solidFill>
                <a:latin typeface="+mj-lt"/>
              </a:rPr>
              <a:t>Each composition should be 4 measures long.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00"/>
                </a:solidFill>
                <a:latin typeface="+mj-lt"/>
              </a:rPr>
              <a:t>In each composition use quavers, semi-quavers crotchets and one crotchet rest.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z="2800" dirty="0" smtClean="0">
                <a:solidFill>
                  <a:srgbClr val="000000"/>
                </a:solidFill>
                <a:latin typeface="+mj-lt"/>
              </a:rPr>
              <a:t>When you are writing quavers make sure that you beam them in groups of two except when you have used a quaver rest.  Treat semi- quavers in the same manner.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76517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smtClean="0"/>
              <a:t>Composition Check List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297363"/>
          </a:xfrm>
        </p:spPr>
        <p:txBody>
          <a:bodyPr/>
          <a:lstStyle/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I began with the time signature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I have the correct number of beats in each measure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I have included crotchets, quavers, semiquavers and at least one rest in each piece.</a:t>
            </a:r>
          </a:p>
          <a:p>
            <a:pPr marL="338138" indent="-338138" eaLnBrk="1" hangingPunct="1"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smtClean="0">
                <a:solidFill>
                  <a:srgbClr val="0000FF"/>
                </a:solidFill>
              </a:rPr>
              <a:t>I have placed the bar lines in the appropriate places.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817</Words>
  <Application>Microsoft Office PowerPoint</Application>
  <PresentationFormat>On-screen Show (4:3)</PresentationFormat>
  <Paragraphs>93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Lesson Three</vt:lpstr>
      <vt:lpstr>Reviewing: Crotchets, Quavers, and Semi-quavers</vt:lpstr>
      <vt:lpstr>Writing quavers and semi-quavers</vt:lpstr>
      <vt:lpstr>Slide 4</vt:lpstr>
      <vt:lpstr>Crotchet Rests</vt:lpstr>
      <vt:lpstr> Time signatures</vt:lpstr>
      <vt:lpstr>Time signatures</vt:lpstr>
      <vt:lpstr>Writing a Rhythmic Composition</vt:lpstr>
      <vt:lpstr>Composition Check List</vt:lpstr>
      <vt:lpstr>Downloading Noteworthy Composer</vt:lpstr>
      <vt:lpstr>Using Noteworthy Composer</vt:lpstr>
      <vt:lpstr>Inserting the composition</vt:lpstr>
      <vt:lpstr>Save and Upload</vt:lpstr>
      <vt:lpstr>Please Note!</vt:lpstr>
      <vt:lpstr>Reading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One</dc:title>
  <dc:creator>Ruth Morrison</dc:creator>
  <cp:lastModifiedBy>Ruth</cp:lastModifiedBy>
  <cp:revision>39</cp:revision>
  <cp:lastPrinted>1601-01-01T00:00:00Z</cp:lastPrinted>
  <dcterms:created xsi:type="dcterms:W3CDTF">2010-03-20T23:56:04Z</dcterms:created>
  <dcterms:modified xsi:type="dcterms:W3CDTF">2010-08-10T16:39:25Z</dcterms:modified>
</cp:coreProperties>
</file>